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840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3" r:id="rId11"/>
    <p:sldId id="266" r:id="rId12"/>
    <p:sldId id="267" r:id="rId13"/>
    <p:sldId id="268" r:id="rId14"/>
    <p:sldId id="269" r:id="rId15"/>
    <p:sldId id="272" r:id="rId16"/>
    <p:sldId id="270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embeddedFontLst>
    <p:embeddedFont>
      <p:font typeface="Calisto MT" panose="02040603050505030304" pitchFamily="18" charset="0"/>
      <p:regular r:id="rId28"/>
      <p:bold r:id="rId29"/>
      <p:italic r:id="rId30"/>
      <p:boldItalic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나눔고딕 ExtraBold" panose="020D0904000000000000" pitchFamily="50" charset="-127"/>
      <p:bold r:id="rId34"/>
    </p:embeddedFont>
    <p:embeddedFont>
      <p:font typeface="Trebuchet MS" panose="020B0603020202020204" pitchFamily="34" charset="0"/>
      <p:regular r:id="rId35"/>
      <p:bold r:id="rId36"/>
      <p:italic r:id="rId37"/>
      <p:boldItalic r:id="rId38"/>
    </p:embeddedFont>
    <p:embeddedFont>
      <p:font typeface="a견고딕" panose="02020600000000000000" pitchFamily="18" charset="-127"/>
      <p:regular r:id="rId39"/>
    </p:embeddedFont>
    <p:embeddedFont>
      <p:font typeface="나눔손글씨 펜" panose="03040600000000000000" pitchFamily="66" charset="-127"/>
      <p:regular r:id="rId40"/>
    </p:embeddedFont>
    <p:embeddedFont>
      <p:font typeface="Wingdings 2" panose="05020102010507070707" pitchFamily="18" charset="2"/>
      <p:regular r:id="rId41"/>
    </p:embeddedFont>
    <p:embeddedFont>
      <p:font typeface="나눔고딕" panose="020D0604000000000000" pitchFamily="50" charset="-127"/>
      <p:regular r:id="rId42"/>
      <p:bold r:id="rId4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68" autoAdjust="0"/>
    <p:restoredTop sz="90203" autoAdjust="0"/>
  </p:normalViewPr>
  <p:slideViewPr>
    <p:cSldViewPr snapToGrid="0">
      <p:cViewPr varScale="1">
        <p:scale>
          <a:sx n="76" d="100"/>
          <a:sy n="76" d="100"/>
        </p:scale>
        <p:origin x="7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DECA0-B1AC-46BB-BE4B-496F1BFDDC85}" type="datetimeFigureOut">
              <a:rPr lang="ko-KR" altLang="en-US" smtClean="0"/>
              <a:t>2017-04-20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B2C704-B2C5-4AE1-8EEA-FDC046E9E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214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오늘날 컴퓨팅 분야에서 가장 주목 받는 것은 웹입니다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그러면 웹에도 언어가 있어야 갰죠</a:t>
            </a:r>
            <a:r>
              <a:rPr lang="en-US" altLang="ko-KR" dirty="0"/>
              <a:t>? HTML</a:t>
            </a:r>
            <a:r>
              <a:rPr lang="ko-KR" altLang="en-US" dirty="0"/>
              <a:t>은 바로 그 웹의 최소 단위인 웹페이지를 만드는 언어입니다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그럼 그 파일은 또 서버에서 받아야 </a:t>
            </a:r>
            <a:r>
              <a:rPr lang="ko-KR" altLang="en-US" dirty="0" err="1"/>
              <a:t>하갰죠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그 </a:t>
            </a:r>
            <a:r>
              <a:rPr lang="ko-KR" altLang="en-US" dirty="0" err="1"/>
              <a:t>서버랑</a:t>
            </a:r>
            <a:r>
              <a:rPr lang="ko-KR" altLang="en-US" dirty="0"/>
              <a:t> 통신하기 위해서는 인터넷이랑 통신을 해야 갰죠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마지막으로 인터넷을 통해 서버에서 받아드린 </a:t>
            </a:r>
            <a:r>
              <a:rPr lang="en-US" altLang="ko-KR" dirty="0"/>
              <a:t>HTML</a:t>
            </a:r>
            <a:r>
              <a:rPr lang="ko-KR" altLang="en-US" dirty="0"/>
              <a:t>을 브라우저에서 보이게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B2C704-B2C5-4AE1-8EEA-FDC046E9EB6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100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특히 최근에는 웹이 모바일이나 데스크탑 </a:t>
            </a:r>
            <a:r>
              <a:rPr lang="ko-KR" altLang="en-US" dirty="0" err="1"/>
              <a:t>에플리케이션</a:t>
            </a:r>
            <a:r>
              <a:rPr lang="ko-KR" altLang="en-US" dirty="0"/>
              <a:t> 개발에서 사용되고 있기 때문에 </a:t>
            </a:r>
            <a:r>
              <a:rPr lang="en-US" altLang="ko-KR" dirty="0"/>
              <a:t>HTML</a:t>
            </a:r>
            <a:r>
              <a:rPr lang="ko-KR" altLang="en-US" dirty="0"/>
              <a:t>의 중요성은 점점 커지고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B2C704-B2C5-4AE1-8EEA-FDC046E9EB6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96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아래의 기술들은 </a:t>
            </a:r>
            <a:r>
              <a:rPr lang="en-US" altLang="ko-KR" dirty="0"/>
              <a:t>HTML</a:t>
            </a:r>
            <a:r>
              <a:rPr lang="ko-KR" altLang="en-US" dirty="0"/>
              <a:t>을 선행지식으로 합니다</a:t>
            </a:r>
          </a:p>
          <a:p>
            <a:r>
              <a:rPr lang="ko-KR" altLang="en-US" dirty="0"/>
              <a:t>◦ </a:t>
            </a:r>
            <a:r>
              <a:rPr lang="en-US" altLang="ko-KR" dirty="0"/>
              <a:t>CSS</a:t>
            </a:r>
          </a:p>
          <a:p>
            <a:r>
              <a:rPr lang="en-US" altLang="ko-KR" dirty="0"/>
              <a:t>◦ </a:t>
            </a:r>
            <a:r>
              <a:rPr lang="en-US" altLang="ko-KR" dirty="0" err="1"/>
              <a:t>Javascript</a:t>
            </a:r>
            <a:endParaRPr lang="en-US" altLang="ko-KR" dirty="0"/>
          </a:p>
          <a:p>
            <a:r>
              <a:rPr lang="en-US" altLang="ko-KR" dirty="0"/>
              <a:t>◦ jQuery</a:t>
            </a:r>
          </a:p>
          <a:p>
            <a:r>
              <a:rPr lang="en-US" altLang="ko-KR" dirty="0"/>
              <a:t>◦ PHP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B2C704-B2C5-4AE1-8EEA-FDC046E9EB6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441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간단하게 만들어보게 시키기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B2C704-B2C5-4AE1-8EEA-FDC046E9EB6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131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p:transition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4/20/2017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4/20/2017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4/20/2017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ransition>
    <p:wipe/>
  </p:transition>
  <p:txStyles>
    <p:titleStyle>
      <a:lvl1pPr algn="ctr" defTabSz="457200" rtl="0" eaLnBrk="1" latinLnBrk="1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quI_Au8Tv-4" TargetMode="External"/><Relationship Id="rId2" Type="http://schemas.openxmlformats.org/officeDocument/2006/relationships/hyperlink" Target="https://youtu.be/KAgDAUhlnN4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0693" y="1531003"/>
            <a:ext cx="9440034" cy="1828801"/>
          </a:xfrm>
        </p:spPr>
        <p:txBody>
          <a:bodyPr>
            <a:normAutofit/>
          </a:bodyPr>
          <a:lstStyle/>
          <a:p>
            <a:r>
              <a:rPr lang="en-US" altLang="ko-KR" sz="8000" dirty="0">
                <a:solidFill>
                  <a:schemeClr val="tx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HTML </a:t>
            </a:r>
            <a:r>
              <a:rPr lang="ko-KR" altLang="en-US" sz="8000" dirty="0">
                <a:solidFill>
                  <a:schemeClr val="tx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이란 무엇일까</a:t>
            </a:r>
            <a:r>
              <a:rPr lang="en-US" altLang="ko-KR" sz="8000" dirty="0">
                <a:solidFill>
                  <a:schemeClr val="tx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?</a:t>
            </a:r>
            <a:endParaRPr lang="ko-KR" altLang="en-US" sz="8000" dirty="0">
              <a:solidFill>
                <a:schemeClr val="tx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0693" y="3638095"/>
            <a:ext cx="9440034" cy="1049867"/>
          </a:xfrm>
        </p:spPr>
        <p:txBody>
          <a:bodyPr/>
          <a:lstStyle/>
          <a:p>
            <a:r>
              <a:rPr lang="ko-KR" altLang="en-US" dirty="0" err="1">
                <a:solidFill>
                  <a:schemeClr val="tx1">
                    <a:lumMod val="8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세미클론</a:t>
            </a:r>
            <a:r>
              <a:rPr lang="ko-KR" altLang="en-US" dirty="0">
                <a:solidFill>
                  <a:schemeClr val="tx1">
                    <a:lumMod val="8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동아리 이론수업 </a:t>
            </a:r>
            <a:r>
              <a:rPr lang="en-US" altLang="ko-KR" dirty="0">
                <a:solidFill>
                  <a:schemeClr val="tx1">
                    <a:lumMod val="8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dirty="0">
                <a:solidFill>
                  <a:schemeClr val="tx1">
                    <a:lumMod val="8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차시</a:t>
            </a:r>
          </a:p>
        </p:txBody>
      </p:sp>
    </p:spTree>
    <p:extLst>
      <p:ext uri="{BB962C8B-B14F-4D97-AF65-F5344CB8AC3E}">
        <p14:creationId xmlns:p14="http://schemas.microsoft.com/office/powerpoint/2010/main" val="1123921577"/>
      </p:ext>
    </p:extLst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333707" y="2352410"/>
            <a:ext cx="9440034" cy="18288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8000" dirty="0">
                <a:solidFill>
                  <a:schemeClr val="tx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HTML</a:t>
            </a:r>
            <a:r>
              <a:rPr lang="ko-KR" altLang="en-US" sz="8000" dirty="0">
                <a:solidFill>
                  <a:schemeClr val="tx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의 기본 태그들</a:t>
            </a:r>
          </a:p>
        </p:txBody>
      </p:sp>
    </p:spTree>
    <p:extLst>
      <p:ext uri="{BB962C8B-B14F-4D97-AF65-F5344CB8AC3E}">
        <p14:creationId xmlns:p14="http://schemas.microsoft.com/office/powerpoint/2010/main" val="941978296"/>
      </p:ext>
    </p:extLst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4310" y="733469"/>
            <a:ext cx="10540065" cy="5373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en-US" altLang="ko-KR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br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/&gt; : </a:t>
            </a:r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줄바꿈을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하는 태그이다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별도의 속성값이 없으며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단일 태그로 사용한다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&lt;p&gt; :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단을 나누는 태그이다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단을 </a:t>
            </a:r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정렬할때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많이 쓰인다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	*align :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문단의 정렬위치를 지정하는 속성값이다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(left, right, center)</a:t>
            </a:r>
          </a:p>
          <a:p>
            <a:pPr>
              <a:lnSpc>
                <a:spcPct val="130000"/>
              </a:lnSpc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예시 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&lt;p align=“center”&gt;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안녕하세요 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&lt;/p&gt;</a:t>
            </a:r>
          </a:p>
          <a:p>
            <a:pPr>
              <a:lnSpc>
                <a:spcPct val="130000"/>
              </a:lnSpc>
            </a:pP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en-US" altLang="ko-KR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hr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 태그는 수평선을 그어주는 태그입니다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	* align :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속성은 위와 같습니다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	* color :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수평선의 색상을 지정해줍니다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	* size :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수평선의 굵기를 지정하는 속성값입니다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	* width :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수평선의 가로길이를 지정한다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305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6076" y="912762"/>
            <a:ext cx="11532003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&lt;h&gt; &lt;/h&gt; :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헤드라인을 표시하는 용도로 사용된다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	* h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뒤에 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1~6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사이의 숫자를 사용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&lt;font&gt; :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글꼴이나 글꼴의 크기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글꼴 색 등 텍스트와 관련된 속성을 </a:t>
            </a:r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지정할때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사용한다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	*face :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글꼴 지정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	*color :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글꼴 색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	*size :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글꼴의 크기 지정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&lt;IMG&gt; :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삽입 태그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&lt;IMG SRC="test1.jpg" WIDTH="140" HEIGHT="175" ALT="TEST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"&gt; 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	* </a:t>
            </a:r>
            <a:r>
              <a:rPr lang="en-US" altLang="ko-KR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src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위치 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width, height, alt :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이미지의 이름 지정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805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11515" y="1545893"/>
            <a:ext cx="8754320" cy="34070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ko-KR" altLang="en-US" sz="48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이외 약 </a:t>
            </a:r>
            <a:r>
              <a:rPr lang="en-US" altLang="ko-KR" sz="48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70</a:t>
            </a:r>
            <a:r>
              <a:rPr lang="ko-KR" altLang="en-US" sz="48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가지의 태그들이 존재</a:t>
            </a:r>
            <a:r>
              <a:rPr lang="en-US" altLang="ko-KR" sz="48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vl="0">
              <a:lnSpc>
                <a:spcPct val="130000"/>
              </a:lnSpc>
            </a:pPr>
            <a:endParaRPr lang="en-US" altLang="ko-KR" sz="48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30000"/>
              </a:lnSpc>
            </a:pPr>
            <a:r>
              <a:rPr lang="en-US" altLang="ko-KR" sz="24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4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순수 </a:t>
            </a:r>
            <a:r>
              <a:rPr lang="en-US" altLang="ko-KR" sz="24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 </a:t>
            </a:r>
            <a:r>
              <a:rPr lang="ko-KR" altLang="en-US" sz="24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태그만 </a:t>
            </a:r>
            <a:r>
              <a:rPr lang="en-US" altLang="ko-KR" sz="24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70</a:t>
            </a:r>
            <a:r>
              <a:rPr lang="ko-KR" altLang="en-US" sz="24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24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lvl="0">
              <a:lnSpc>
                <a:spcPct val="130000"/>
              </a:lnSpc>
            </a:pPr>
            <a:r>
              <a:rPr lang="en-US" altLang="ko-KR" sz="24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2400" b="1" dirty="0" err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css</a:t>
            </a:r>
            <a:r>
              <a:rPr lang="ko-KR" altLang="en-US" sz="24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2400" b="1" dirty="0" err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</a:t>
            </a:r>
            <a:r>
              <a:rPr lang="en-US" altLang="ko-KR" sz="24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2400" b="1" dirty="0" err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php</a:t>
            </a:r>
            <a:r>
              <a:rPr lang="en-US" altLang="ko-KR" sz="24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2400" b="1" dirty="0" err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en-US" altLang="ko-KR" sz="24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2400" b="1" dirty="0" err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Jquary</a:t>
            </a:r>
            <a:r>
              <a:rPr lang="en-US" altLang="ko-KR" sz="24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등등 웹 언어 전체 </a:t>
            </a:r>
            <a:r>
              <a:rPr lang="ko-KR" altLang="en-US" sz="2400" b="1" dirty="0" err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포함시</a:t>
            </a:r>
            <a:endParaRPr lang="en-US" altLang="ko-KR" sz="24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3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약 </a:t>
            </a:r>
            <a:r>
              <a:rPr lang="en-US" altLang="ko-KR" sz="24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3800</a:t>
            </a:r>
            <a:r>
              <a:rPr lang="ko-KR" altLang="en-US" sz="24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개의 태그 </a:t>
            </a:r>
            <a:r>
              <a:rPr lang="en-US" altLang="ko-KR" sz="24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+ 2300</a:t>
            </a:r>
            <a:r>
              <a:rPr lang="ko-KR" altLang="en-US" sz="24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개의 속성값 </a:t>
            </a:r>
            <a:r>
              <a:rPr lang="en-US" altLang="ko-KR" sz="24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6000</a:t>
            </a:r>
            <a:r>
              <a:rPr lang="ko-KR" altLang="en-US" sz="24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24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0717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031" y="0"/>
            <a:ext cx="10237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57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444" y="0"/>
            <a:ext cx="95971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8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812" y="0"/>
            <a:ext cx="9452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40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74" y="0"/>
            <a:ext cx="98406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95" y="298841"/>
            <a:ext cx="11923809" cy="626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29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225" y="0"/>
            <a:ext cx="10591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5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40607" y="656360"/>
            <a:ext cx="2498941" cy="18288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8000" dirty="0">
                <a:solidFill>
                  <a:schemeClr val="tx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웹</a:t>
            </a:r>
            <a:r>
              <a:rPr lang="en-US" altLang="ko-KR" sz="8000" dirty="0">
                <a:solidFill>
                  <a:schemeClr val="tx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?</a:t>
            </a:r>
            <a:endParaRPr lang="ko-KR" altLang="en-US" sz="8000" dirty="0">
              <a:solidFill>
                <a:schemeClr val="tx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592580" y="4235489"/>
            <a:ext cx="4009690" cy="18288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8000" dirty="0">
                <a:solidFill>
                  <a:schemeClr val="tx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인터넷</a:t>
            </a:r>
            <a:r>
              <a:rPr lang="en-US" altLang="ko-KR" sz="8000" dirty="0">
                <a:solidFill>
                  <a:schemeClr val="tx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?</a:t>
            </a:r>
            <a:endParaRPr lang="ko-KR" altLang="en-US" sz="8000" dirty="0">
              <a:solidFill>
                <a:schemeClr val="tx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2111907" y="2445925"/>
            <a:ext cx="4500020" cy="18288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8000" dirty="0">
                <a:solidFill>
                  <a:schemeClr val="tx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HTML?</a:t>
            </a:r>
            <a:endParaRPr lang="ko-KR" altLang="en-US" sz="8000" dirty="0">
              <a:solidFill>
                <a:schemeClr val="tx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121597" y="3546045"/>
            <a:ext cx="3863916" cy="18288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8000" dirty="0">
                <a:solidFill>
                  <a:schemeClr val="tx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웹 언어</a:t>
            </a:r>
            <a:r>
              <a:rPr lang="en-US" altLang="ko-KR" sz="8000" dirty="0">
                <a:solidFill>
                  <a:schemeClr val="tx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?</a:t>
            </a:r>
            <a:endParaRPr lang="ko-KR" altLang="en-US" sz="8000" dirty="0">
              <a:solidFill>
                <a:schemeClr val="tx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4779359" y="729908"/>
            <a:ext cx="3241064" cy="18288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8000" dirty="0">
                <a:solidFill>
                  <a:schemeClr val="tx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브라우저</a:t>
            </a:r>
            <a:r>
              <a:rPr lang="en-US" altLang="ko-KR" sz="8000" dirty="0">
                <a:solidFill>
                  <a:schemeClr val="tx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?</a:t>
            </a:r>
            <a:endParaRPr lang="ko-KR" altLang="en-US" sz="8000" dirty="0">
              <a:solidFill>
                <a:schemeClr val="tx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8590269" y="1570760"/>
            <a:ext cx="3355660" cy="18288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8000" dirty="0">
                <a:solidFill>
                  <a:schemeClr val="tx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서버</a:t>
            </a:r>
            <a:r>
              <a:rPr lang="en-US" altLang="ko-KR" sz="8000" dirty="0">
                <a:solidFill>
                  <a:schemeClr val="tx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?</a:t>
            </a:r>
            <a:endParaRPr lang="ko-KR" altLang="en-US" sz="8000" dirty="0">
              <a:solidFill>
                <a:schemeClr val="tx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33132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445" y="0"/>
            <a:ext cx="99531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11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32" y="0"/>
            <a:ext cx="106327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5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98" y="246965"/>
            <a:ext cx="11936507" cy="21460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46469" y="3392948"/>
            <a:ext cx="70695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이후 추가된 태그 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18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(html 5.0.03_alpha)</a:t>
            </a:r>
          </a:p>
          <a:p>
            <a:pPr algn="ctr"/>
            <a:endParaRPr lang="en-US" altLang="ko-KR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속성값이 태그로 </a:t>
            </a:r>
            <a:r>
              <a:rPr lang="ko-KR" altLang="en-US" sz="24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분리된것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11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 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(html 5.0.13_beta)</a:t>
            </a:r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983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12961" y="1781867"/>
            <a:ext cx="7922362" cy="29731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ko-KR" altLang="en-US" sz="48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아니 잠깐만</a:t>
            </a:r>
            <a:r>
              <a:rPr lang="en-US" altLang="ko-KR" sz="48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vl="0" algn="ctr">
              <a:lnSpc>
                <a:spcPct val="130000"/>
              </a:lnSpc>
            </a:pPr>
            <a:r>
              <a:rPr lang="ko-KR" altLang="en-US" sz="48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프로그래머들은</a:t>
            </a:r>
            <a:endParaRPr lang="en-US" altLang="ko-KR" sz="48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algn="ctr">
              <a:lnSpc>
                <a:spcPct val="130000"/>
              </a:lnSpc>
            </a:pPr>
            <a:r>
              <a:rPr lang="ko-KR" altLang="en-US" sz="48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태그들을 다 쓰나요</a:t>
            </a:r>
            <a:r>
              <a:rPr lang="en-US" altLang="ko-KR" sz="48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??????</a:t>
            </a:r>
            <a:endParaRPr lang="en-US" altLang="ko-KR" sz="24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9057907"/>
      </p:ext>
    </p:extLst>
  </p:cSld>
  <p:clrMapOvr>
    <a:masterClrMapping/>
  </p:clrMapOvr>
  <p:transition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37849" y="419100"/>
            <a:ext cx="8443337" cy="5613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ko-KR" altLang="en-US" sz="13800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네</a:t>
            </a:r>
            <a:r>
              <a:rPr lang="en-US" altLang="ko-KR" sz="13800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  <a:p>
            <a:pPr lvl="0" algn="ctr">
              <a:lnSpc>
                <a:spcPct val="130000"/>
              </a:lnSpc>
            </a:pPr>
            <a:r>
              <a:rPr lang="ko-KR" altLang="en-US" sz="13800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다 씁니다</a:t>
            </a:r>
            <a:r>
              <a:rPr lang="en-US" altLang="ko-KR" sz="13800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  <a:endParaRPr lang="en-US" altLang="ko-KR" sz="6600" dirty="0">
              <a:solidFill>
                <a:srgbClr val="FF000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275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23900" y="847771"/>
            <a:ext cx="8686800" cy="2012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ko-KR" sz="2400" b="1" dirty="0" err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css</a:t>
            </a:r>
            <a:r>
              <a:rPr lang="ko-KR" altLang="en-US" sz="24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2400" b="1" dirty="0" err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</a:t>
            </a:r>
            <a:r>
              <a:rPr lang="en-US" altLang="ko-KR" sz="24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2400" b="1" dirty="0" err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php</a:t>
            </a:r>
            <a:r>
              <a:rPr lang="en-US" altLang="ko-KR" sz="24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2400" b="1" dirty="0" err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en-US" altLang="ko-KR" sz="24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2400" b="1" dirty="0" err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Jquary</a:t>
            </a:r>
            <a:r>
              <a:rPr lang="en-US" altLang="ko-KR" sz="24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등등 웹 언어 전체 </a:t>
            </a:r>
            <a:r>
              <a:rPr lang="ko-KR" altLang="en-US" sz="2400" b="1" dirty="0" err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포함시</a:t>
            </a:r>
            <a:endParaRPr lang="en-US" altLang="ko-KR" sz="24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3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약 </a:t>
            </a:r>
            <a:r>
              <a:rPr lang="en-US" altLang="ko-KR" sz="24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3800</a:t>
            </a:r>
            <a:r>
              <a:rPr lang="ko-KR" altLang="en-US" sz="24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개의 태그 </a:t>
            </a:r>
            <a:r>
              <a:rPr lang="en-US" altLang="ko-KR" sz="24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+ 2300</a:t>
            </a:r>
            <a:r>
              <a:rPr lang="ko-KR" altLang="en-US" sz="24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개의 속성값 </a:t>
            </a:r>
            <a:r>
              <a:rPr lang="en-US" altLang="ko-KR" sz="24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ko-KR" altLang="en-US" sz="24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약 </a:t>
            </a:r>
            <a:r>
              <a:rPr lang="en-US" altLang="ko-KR" sz="24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6000</a:t>
            </a:r>
            <a:r>
              <a:rPr lang="ko-KR" altLang="en-US" sz="24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개에 육박</a:t>
            </a:r>
            <a:endParaRPr lang="en-US" altLang="ko-KR" sz="24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30000"/>
              </a:lnSpc>
            </a:pPr>
            <a:endParaRPr lang="en-US" altLang="ko-KR" sz="24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30000"/>
              </a:lnSpc>
            </a:pPr>
            <a:endParaRPr lang="en-US" altLang="ko-KR" sz="24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42763" y="2860630"/>
            <a:ext cx="3550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https://youtu.be/KAgDAUhlnN4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42763" y="3229962"/>
            <a:ext cx="3251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3"/>
              </a:rPr>
              <a:t>https://youtu.be/quI_Au8Tv-4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73800" y="5461000"/>
            <a:ext cx="51283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a견고딕" panose="02020600000000000000" pitchFamily="18" charset="-127"/>
                <a:ea typeface="a견고딕" panose="02020600000000000000" pitchFamily="18" charset="-127"/>
              </a:rPr>
              <a:t>다음 동아리 시간 </a:t>
            </a:r>
            <a:r>
              <a:rPr lang="en-US" altLang="ko-KR" sz="3200" dirty="0">
                <a:latin typeface="a견고딕" panose="02020600000000000000" pitchFamily="18" charset="-127"/>
                <a:ea typeface="a견고딕" panose="02020600000000000000" pitchFamily="18" charset="-127"/>
              </a:rPr>
              <a:t>: 6</a:t>
            </a:r>
            <a:r>
              <a:rPr lang="ko-KR" altLang="en-US" sz="3200" dirty="0">
                <a:latin typeface="a견고딕" panose="02020600000000000000" pitchFamily="18" charset="-127"/>
                <a:ea typeface="a견고딕" panose="02020600000000000000" pitchFamily="18" charset="-127"/>
              </a:rPr>
              <a:t>월 </a:t>
            </a:r>
            <a:r>
              <a:rPr lang="en-US" altLang="ko-KR" sz="3200" dirty="0">
                <a:latin typeface="a견고딕" panose="02020600000000000000" pitchFamily="18" charset="-127"/>
                <a:ea typeface="a견고딕" panose="02020600000000000000" pitchFamily="18" charset="-127"/>
              </a:rPr>
              <a:t>9</a:t>
            </a:r>
            <a:r>
              <a:rPr lang="ko-KR" altLang="en-US" sz="3200" dirty="0">
                <a:latin typeface="a견고딕" panose="02020600000000000000" pitchFamily="18" charset="-127"/>
                <a:ea typeface="a견고딕" panose="02020600000000000000" pitchFamily="18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183895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 </a:t>
            </a:r>
            <a:r>
              <a:rPr lang="ko-KR" altLang="en-US" sz="4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 </a:t>
            </a:r>
            <a:r>
              <a:rPr lang="ko-KR" altLang="en-US" sz="2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이란 </a:t>
            </a:r>
            <a:r>
              <a:rPr lang="en-US" altLang="ko-KR" sz="2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Hyper Text Markup Language </a:t>
            </a:r>
            <a:r>
              <a:rPr lang="ko-KR" altLang="en-US" sz="2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약자로써 </a:t>
            </a:r>
            <a:r>
              <a:rPr lang="ko-KR" altLang="en-US" sz="24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월드와이드웹</a:t>
            </a:r>
            <a:r>
              <a:rPr lang="ko-KR" altLang="en-US" sz="2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문서를 작성하는 </a:t>
            </a:r>
            <a:r>
              <a:rPr lang="en-US" altLang="ko-KR" sz="2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Markup Language </a:t>
            </a:r>
            <a:r>
              <a:rPr lang="ko-KR" altLang="en-US" sz="2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입니다</a:t>
            </a:r>
            <a:r>
              <a:rPr lang="en-US" altLang="ko-KR" sz="2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endParaRPr lang="en-US" altLang="ko-KR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 </a:t>
            </a:r>
            <a:r>
              <a:rPr lang="ko-KR" altLang="en-US" sz="2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은 여러 태그들로 구성되어 있으며 각 태그들을 사용하여 원하는 형태의 문서를 만들어 갈 수 있습니다</a:t>
            </a:r>
            <a:r>
              <a:rPr lang="en-US" altLang="ko-KR" sz="2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36900" indent="0">
              <a:buNone/>
            </a:pPr>
            <a:endParaRPr lang="en-US" altLang="ko-KR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40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인터넷문서는 </a:t>
            </a:r>
            <a:r>
              <a:rPr lang="en-US" altLang="ko-KR" sz="240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Hyper Text </a:t>
            </a:r>
            <a:r>
              <a:rPr lang="ko-KR" altLang="en-US" sz="240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원리를 이용하여 여러 문서를 </a:t>
            </a:r>
            <a:r>
              <a:rPr lang="ko-KR" altLang="en-US" sz="2400" dirty="0" err="1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링크시켜</a:t>
            </a:r>
            <a:r>
              <a:rPr lang="ko-KR" altLang="en-US" sz="240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다양한 정보를 손쉽게 검색하여 볼 수 있게 만들어 줍니다</a:t>
            </a:r>
            <a:r>
              <a:rPr lang="en-US" altLang="ko-KR" sz="240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endParaRPr lang="en-US" altLang="ko-KR" sz="2400" dirty="0"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2663616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4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 </a:t>
            </a:r>
            <a:r>
              <a:rPr lang="ko-KR" altLang="en-US" sz="44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문서작성</a:t>
            </a:r>
            <a:endParaRPr lang="ko-KR" altLang="en-US" sz="4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240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 </a:t>
            </a:r>
            <a:r>
              <a:rPr lang="ko-KR" altLang="en-US" sz="240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문서의 작성은 일반 텍스트 에디터나 전용 에디터를 사용하면 누구나 쉽게 작성할 수 있습니다</a:t>
            </a:r>
            <a:r>
              <a:rPr lang="en-US" altLang="ko-KR" sz="240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endParaRPr lang="en-US" altLang="ko-KR" sz="2400" dirty="0"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40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일반 텍스트 문서와 같이 작성하면 되며 </a:t>
            </a:r>
            <a:r>
              <a:rPr lang="ko-KR" altLang="en-US" sz="2400" dirty="0" err="1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저장시</a:t>
            </a:r>
            <a:r>
              <a:rPr lang="ko-KR" altLang="en-US" sz="240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확장자를 *</a:t>
            </a:r>
            <a:r>
              <a:rPr lang="en-US" altLang="ko-KR" sz="240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.HTM </a:t>
            </a:r>
            <a:r>
              <a:rPr lang="ko-KR" altLang="en-US" sz="240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이나 *</a:t>
            </a:r>
            <a:r>
              <a:rPr lang="en-US" altLang="ko-KR" sz="240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.HTML</a:t>
            </a:r>
            <a:r>
              <a:rPr lang="ko-KR" altLang="en-US" sz="240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으로 저장하면 브라우저가 인터넷 문서임을 인식하고 브라우저 화면에 출력해 줍니다</a:t>
            </a:r>
            <a:r>
              <a:rPr lang="en-US" altLang="ko-KR" sz="240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endParaRPr lang="en-US" altLang="ko-KR" sz="2400" dirty="0"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확장자는 위의 두 가지 모두 가능하나 한 가지 주의해야 할 것은 대부분 자신의 계정이 있는 서버에 파일을 올릴 경우 처음으로 보여지는 파일의 경우에는 확장자를 *</a:t>
            </a:r>
            <a:r>
              <a:rPr lang="en-US" altLang="ko-KR" sz="2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.HTML </a:t>
            </a:r>
            <a:r>
              <a:rPr lang="ko-KR" altLang="en-US" sz="2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해야합니다</a:t>
            </a:r>
            <a:r>
              <a:rPr lang="en-US" altLang="ko-KR" sz="2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7022373"/>
      </p:ext>
    </p:ext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 </a:t>
            </a:r>
            <a:r>
              <a:rPr lang="ko-KR" altLang="en-US" sz="4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문서의 기본형식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3795" y="1580050"/>
            <a:ext cx="3884397" cy="4847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&lt;!DOCTYPE html&gt;</a:t>
            </a:r>
          </a:p>
          <a:p>
            <a:pPr>
              <a:lnSpc>
                <a:spcPct val="130000"/>
              </a:lnSpc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&lt;html&gt;</a:t>
            </a:r>
          </a:p>
          <a:p>
            <a:pPr>
              <a:lnSpc>
                <a:spcPct val="130000"/>
              </a:lnSpc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&lt;head&gt;</a:t>
            </a:r>
          </a:p>
          <a:p>
            <a:pPr>
              <a:lnSpc>
                <a:spcPct val="130000"/>
              </a:lnSpc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&lt;meta charset="utf-8"&gt;</a:t>
            </a:r>
          </a:p>
          <a:p>
            <a:pPr>
              <a:lnSpc>
                <a:spcPct val="130000"/>
              </a:lnSpc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&lt;title&gt;  &lt;/title&gt;</a:t>
            </a:r>
          </a:p>
          <a:p>
            <a:pPr>
              <a:lnSpc>
                <a:spcPct val="130000"/>
              </a:lnSpc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&lt;/head&gt;</a:t>
            </a:r>
          </a:p>
          <a:p>
            <a:pPr>
              <a:lnSpc>
                <a:spcPct val="130000"/>
              </a:lnSpc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&lt;body&gt;</a:t>
            </a:r>
          </a:p>
          <a:p>
            <a:pPr>
              <a:lnSpc>
                <a:spcPct val="130000"/>
              </a:lnSpc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</a:p>
          <a:p>
            <a:pPr>
              <a:lnSpc>
                <a:spcPct val="130000"/>
              </a:lnSpc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&lt;/body&gt;</a:t>
            </a:r>
          </a:p>
          <a:p>
            <a:pPr>
              <a:lnSpc>
                <a:spcPct val="130000"/>
              </a:lnSpc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&lt;/html&gt;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67061" y="20408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5605669" y="1725822"/>
            <a:ext cx="5675140" cy="4847481"/>
          </a:xfrm>
        </p:spPr>
        <p:txBody>
          <a:bodyPr>
            <a:normAutofit lnSpcReduction="10000"/>
          </a:bodyPr>
          <a:lstStyle/>
          <a:p>
            <a:r>
              <a:rPr lang="ko-KR" altLang="en-US" sz="2400" b="1" dirty="0"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먼저 옆의 예를 보면 각 태그들이 한 쌍으로 되어있다는 것을 알 수 있습니다</a:t>
            </a:r>
            <a:r>
              <a:rPr lang="en-US" altLang="ko-KR" sz="2400" b="1" dirty="0"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2400" b="1" dirty="0"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400" b="1" dirty="0"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그리고 각 태그 안 </a:t>
            </a:r>
            <a:r>
              <a:rPr lang="en-US" altLang="ko-KR" sz="2400" b="1" dirty="0"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  &gt; </a:t>
            </a:r>
            <a:r>
              <a:rPr lang="ko-KR" altLang="en-US" sz="2400" b="1" dirty="0"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에는 태그 내용을 제어할 수 있는 여러 속성들을 포함하고 있습니다</a:t>
            </a:r>
            <a:r>
              <a:rPr lang="en-US" altLang="ko-KR" sz="2400" b="1" dirty="0"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2400" b="1" dirty="0"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400" b="1" dirty="0"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하지만 모든 태그가 모두 동일한 형식을 취하는 것은 아니며 어떤 태그는 쌍을 이루지 않은 하나의 태그로써 가능한 것도 있으며 자체에 다른 속성을 포함하지 않는 것도 있습니다</a:t>
            </a:r>
            <a:r>
              <a:rPr lang="en-US" altLang="ko-KR" sz="2400" b="1" dirty="0"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56862199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1533" y="930692"/>
            <a:ext cx="3884397" cy="4847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&lt;!DOCTYPE html&gt;</a:t>
            </a:r>
          </a:p>
          <a:p>
            <a:pPr>
              <a:lnSpc>
                <a:spcPct val="130000"/>
              </a:lnSpc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&lt;html&gt;</a:t>
            </a:r>
          </a:p>
          <a:p>
            <a:pPr>
              <a:lnSpc>
                <a:spcPct val="130000"/>
              </a:lnSpc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&lt;head&gt;</a:t>
            </a:r>
          </a:p>
          <a:p>
            <a:pPr>
              <a:lnSpc>
                <a:spcPct val="130000"/>
              </a:lnSpc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&lt;meta charset="utf-8"&gt;</a:t>
            </a:r>
          </a:p>
          <a:p>
            <a:pPr>
              <a:lnSpc>
                <a:spcPct val="130000"/>
              </a:lnSpc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&lt;title&gt;  &lt;/title&gt;</a:t>
            </a:r>
          </a:p>
          <a:p>
            <a:pPr>
              <a:lnSpc>
                <a:spcPct val="130000"/>
              </a:lnSpc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&lt;/head&gt;</a:t>
            </a:r>
          </a:p>
          <a:p>
            <a:pPr>
              <a:lnSpc>
                <a:spcPct val="130000"/>
              </a:lnSpc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&lt;body&gt;</a:t>
            </a:r>
          </a:p>
          <a:p>
            <a:pPr>
              <a:lnSpc>
                <a:spcPct val="130000"/>
              </a:lnSpc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</a:p>
          <a:p>
            <a:pPr>
              <a:lnSpc>
                <a:spcPct val="130000"/>
              </a:lnSpc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&lt;/body&gt;</a:t>
            </a:r>
          </a:p>
          <a:p>
            <a:pPr>
              <a:lnSpc>
                <a:spcPct val="130000"/>
              </a:lnSpc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&lt;/html&gt;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804452" y="1584718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800" dirty="0">
                <a:latin typeface="a견고딕" panose="02020600000000000000" pitchFamily="18" charset="-127"/>
                <a:ea typeface="a견고딕" panose="02020600000000000000" pitchFamily="18" charset="-127"/>
              </a:rPr>
              <a:t>&lt;HTML&gt; &lt;/HTML&gt; </a:t>
            </a:r>
          </a:p>
          <a:p>
            <a:endParaRPr lang="en-US" altLang="ko-KR" sz="2800" dirty="0">
              <a:latin typeface="a견고딕" panose="02020600000000000000" pitchFamily="18" charset="-127"/>
              <a:ea typeface="a견고딕" panose="02020600000000000000" pitchFamily="18" charset="-127"/>
            </a:endParaRPr>
          </a:p>
          <a:p>
            <a:endParaRPr lang="ko-KR" altLang="en-US" sz="2800" dirty="0">
              <a:latin typeface="a견고딕" panose="02020600000000000000" pitchFamily="18" charset="-127"/>
              <a:ea typeface="a견고딕" panose="02020600000000000000" pitchFamily="18" charset="-127"/>
            </a:endParaRPr>
          </a:p>
          <a:p>
            <a:r>
              <a:rPr lang="ko-KR" altLang="en-US" sz="2800" dirty="0">
                <a:latin typeface="a견고딕" panose="02020600000000000000" pitchFamily="18" charset="-127"/>
                <a:ea typeface="a견고딕" panose="02020600000000000000" pitchFamily="18" charset="-127"/>
              </a:rPr>
              <a:t>문서가 인터넷 문서의 시작과 </a:t>
            </a:r>
            <a:r>
              <a:rPr lang="ko-KR" altLang="en-US" sz="2800" dirty="0" err="1">
                <a:latin typeface="a견고딕" panose="02020600000000000000" pitchFamily="18" charset="-127"/>
                <a:ea typeface="a견고딕" panose="02020600000000000000" pitchFamily="18" charset="-127"/>
              </a:rPr>
              <a:t>끝임을</a:t>
            </a:r>
            <a:r>
              <a:rPr lang="ko-KR" altLang="en-US" sz="2800" dirty="0">
                <a:latin typeface="a견고딕" panose="02020600000000000000" pitchFamily="18" charset="-127"/>
                <a:ea typeface="a견고딕" panose="02020600000000000000" pitchFamily="18" charset="-127"/>
              </a:rPr>
              <a:t> 알리는 역할을 합니다</a:t>
            </a:r>
            <a:r>
              <a:rPr lang="en-US" altLang="ko-KR" sz="2800" dirty="0">
                <a:latin typeface="a견고딕" panose="02020600000000000000" pitchFamily="18" charset="-127"/>
                <a:ea typeface="a견고딕" panose="02020600000000000000" pitchFamily="18" charset="-127"/>
              </a:rPr>
              <a:t>.</a:t>
            </a:r>
          </a:p>
          <a:p>
            <a:endParaRPr lang="en-US" altLang="ko-KR" sz="2800" dirty="0">
              <a:latin typeface="a견고딕" panose="02020600000000000000" pitchFamily="18" charset="-127"/>
              <a:ea typeface="a견고딕" panose="02020600000000000000" pitchFamily="18" charset="-127"/>
            </a:endParaRPr>
          </a:p>
          <a:p>
            <a:r>
              <a:rPr lang="ko-KR" altLang="en-US" sz="2800" dirty="0">
                <a:latin typeface="a견고딕" panose="02020600000000000000" pitchFamily="18" charset="-127"/>
                <a:ea typeface="a견고딕" panose="02020600000000000000" pitchFamily="18" charset="-127"/>
              </a:rPr>
              <a:t>항상 인터넷문서의 맨 처음과 끝에 위치합니다</a:t>
            </a:r>
            <a:r>
              <a:rPr lang="en-US" altLang="ko-KR" sz="2800" dirty="0">
                <a:latin typeface="a견고딕" panose="02020600000000000000" pitchFamily="18" charset="-127"/>
                <a:ea typeface="a견고딕" panose="02020600000000000000" pitchFamily="18" charset="-127"/>
              </a:rPr>
              <a:t>.</a:t>
            </a:r>
            <a:endParaRPr lang="ko-KR" altLang="en-US" sz="2800" dirty="0">
              <a:latin typeface="a견고딕" panose="02020600000000000000" pitchFamily="18" charset="-127"/>
              <a:ea typeface="a견고딕" panose="02020600000000000000" pitchFamily="18" charset="-127"/>
            </a:endParaRPr>
          </a:p>
        </p:txBody>
      </p:sp>
      <p:cxnSp>
        <p:nvCxnSpPr>
          <p:cNvPr id="20" name="연결선: 꺾임 19"/>
          <p:cNvCxnSpPr>
            <a:cxnSpLocks/>
          </p:cNvCxnSpPr>
          <p:nvPr/>
        </p:nvCxnSpPr>
        <p:spPr>
          <a:xfrm flipV="1">
            <a:off x="2296352" y="3354433"/>
            <a:ext cx="3498574" cy="2158472"/>
          </a:xfrm>
          <a:prstGeom prst="bentConnector3">
            <a:avLst>
              <a:gd name="adj1" fmla="val 83556"/>
            </a:avLst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/>
          <p:cNvCxnSpPr>
            <a:cxnSpLocks/>
          </p:cNvCxnSpPr>
          <p:nvPr/>
        </p:nvCxnSpPr>
        <p:spPr>
          <a:xfrm>
            <a:off x="2160104" y="1683026"/>
            <a:ext cx="3644348" cy="1671407"/>
          </a:xfrm>
          <a:prstGeom prst="bentConnector3">
            <a:avLst>
              <a:gd name="adj1" fmla="val 83818"/>
            </a:avLst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660152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1533" y="930692"/>
            <a:ext cx="3884397" cy="4847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&lt;!DOCTYPE html&gt;</a:t>
            </a:r>
          </a:p>
          <a:p>
            <a:pPr>
              <a:lnSpc>
                <a:spcPct val="130000"/>
              </a:lnSpc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&lt;html&gt;</a:t>
            </a:r>
          </a:p>
          <a:p>
            <a:pPr>
              <a:lnSpc>
                <a:spcPct val="130000"/>
              </a:lnSpc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&lt;head&gt;</a:t>
            </a:r>
          </a:p>
          <a:p>
            <a:pPr>
              <a:lnSpc>
                <a:spcPct val="130000"/>
              </a:lnSpc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&lt;meta charset="utf-8"&gt;</a:t>
            </a:r>
          </a:p>
          <a:p>
            <a:pPr>
              <a:lnSpc>
                <a:spcPct val="130000"/>
              </a:lnSpc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&lt;title&gt;  &lt;/title&gt;</a:t>
            </a:r>
          </a:p>
          <a:p>
            <a:pPr>
              <a:lnSpc>
                <a:spcPct val="130000"/>
              </a:lnSpc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&lt;/head&gt;</a:t>
            </a:r>
          </a:p>
          <a:p>
            <a:pPr>
              <a:lnSpc>
                <a:spcPct val="130000"/>
              </a:lnSpc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&lt;body&gt;</a:t>
            </a:r>
          </a:p>
          <a:p>
            <a:pPr>
              <a:lnSpc>
                <a:spcPct val="130000"/>
              </a:lnSpc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</a:p>
          <a:p>
            <a:pPr>
              <a:lnSpc>
                <a:spcPct val="130000"/>
              </a:lnSpc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&lt;/body&gt;</a:t>
            </a:r>
          </a:p>
          <a:p>
            <a:pPr>
              <a:lnSpc>
                <a:spcPct val="130000"/>
              </a:lnSpc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&lt;/html&gt;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91004" y="2446491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800" dirty="0">
                <a:latin typeface="a견고딕" panose="02020600000000000000" pitchFamily="18" charset="-127"/>
                <a:ea typeface="a견고딕" panose="02020600000000000000" pitchFamily="18" charset="-127"/>
              </a:rPr>
              <a:t>&lt;HEAD&gt; &lt;/HEAD&gt;  </a:t>
            </a:r>
          </a:p>
          <a:p>
            <a:endParaRPr lang="en-US" altLang="ko-KR" sz="2800" dirty="0">
              <a:latin typeface="a견고딕" panose="02020600000000000000" pitchFamily="18" charset="-127"/>
              <a:ea typeface="a견고딕" panose="02020600000000000000" pitchFamily="18" charset="-127"/>
            </a:endParaRPr>
          </a:p>
          <a:p>
            <a:r>
              <a:rPr lang="ko-KR" altLang="en-US" sz="2800" dirty="0">
                <a:latin typeface="a견고딕" panose="02020600000000000000" pitchFamily="18" charset="-127"/>
                <a:ea typeface="a견고딕" panose="02020600000000000000" pitchFamily="18" charset="-127"/>
              </a:rPr>
              <a:t>문서 서문의 시작과 끝을 알립니다</a:t>
            </a:r>
            <a:r>
              <a:rPr lang="en-US" altLang="ko-KR" sz="2800" dirty="0">
                <a:latin typeface="a견고딕" panose="02020600000000000000" pitchFamily="18" charset="-127"/>
                <a:ea typeface="a견고딕" panose="02020600000000000000" pitchFamily="18" charset="-127"/>
              </a:rPr>
              <a:t>. </a:t>
            </a:r>
            <a:r>
              <a:rPr lang="ko-KR" altLang="en-US" sz="2800" dirty="0">
                <a:latin typeface="a견고딕" panose="02020600000000000000" pitchFamily="18" charset="-127"/>
                <a:ea typeface="a견고딕" panose="02020600000000000000" pitchFamily="18" charset="-127"/>
              </a:rPr>
              <a:t>별다른 기능을 하진 않습니다</a:t>
            </a:r>
            <a:r>
              <a:rPr lang="en-US" altLang="ko-KR" sz="2800" dirty="0">
                <a:latin typeface="a견고딕" panose="02020600000000000000" pitchFamily="18" charset="-127"/>
                <a:ea typeface="a견고딕" panose="02020600000000000000" pitchFamily="18" charset="-127"/>
              </a:rPr>
              <a:t>. </a:t>
            </a:r>
            <a:endParaRPr lang="ko-KR" altLang="en-US" sz="2800" dirty="0">
              <a:latin typeface="a견고딕" panose="02020600000000000000" pitchFamily="18" charset="-127"/>
              <a:ea typeface="a견고딕" panose="02020600000000000000" pitchFamily="18" charset="-127"/>
            </a:endParaRPr>
          </a:p>
        </p:txBody>
      </p:sp>
      <p:cxnSp>
        <p:nvCxnSpPr>
          <p:cNvPr id="8" name="연결선: 꺾임 7"/>
          <p:cNvCxnSpPr>
            <a:cxnSpLocks/>
          </p:cNvCxnSpPr>
          <p:nvPr/>
        </p:nvCxnSpPr>
        <p:spPr>
          <a:xfrm>
            <a:off x="2375537" y="2164976"/>
            <a:ext cx="3437769" cy="1189456"/>
          </a:xfrm>
          <a:prstGeom prst="bentConnector3">
            <a:avLst>
              <a:gd name="adj1" fmla="val 82075"/>
            </a:avLst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/>
          <p:cNvCxnSpPr>
            <a:cxnSpLocks/>
          </p:cNvCxnSpPr>
          <p:nvPr/>
        </p:nvCxnSpPr>
        <p:spPr>
          <a:xfrm flipV="1">
            <a:off x="2536902" y="3367373"/>
            <a:ext cx="3276404" cy="262827"/>
          </a:xfrm>
          <a:prstGeom prst="bentConnector3">
            <a:avLst>
              <a:gd name="adj1" fmla="val 81657"/>
            </a:avLst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39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1533" y="930692"/>
            <a:ext cx="3884397" cy="4847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&lt;!DOCTYPE html&gt;</a:t>
            </a:r>
          </a:p>
          <a:p>
            <a:pPr>
              <a:lnSpc>
                <a:spcPct val="130000"/>
              </a:lnSpc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&lt;html&gt;</a:t>
            </a:r>
          </a:p>
          <a:p>
            <a:pPr>
              <a:lnSpc>
                <a:spcPct val="130000"/>
              </a:lnSpc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&lt;head&gt;</a:t>
            </a:r>
          </a:p>
          <a:p>
            <a:pPr>
              <a:lnSpc>
                <a:spcPct val="130000"/>
              </a:lnSpc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&lt;meta charset="utf-8"&gt;</a:t>
            </a:r>
          </a:p>
          <a:p>
            <a:pPr>
              <a:lnSpc>
                <a:spcPct val="130000"/>
              </a:lnSpc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&lt;title&gt;  &lt;/title&gt;</a:t>
            </a:r>
          </a:p>
          <a:p>
            <a:pPr>
              <a:lnSpc>
                <a:spcPct val="130000"/>
              </a:lnSpc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&lt;/head&gt;</a:t>
            </a:r>
          </a:p>
          <a:p>
            <a:pPr>
              <a:lnSpc>
                <a:spcPct val="130000"/>
              </a:lnSpc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&lt;body&gt;</a:t>
            </a:r>
          </a:p>
          <a:p>
            <a:pPr>
              <a:lnSpc>
                <a:spcPct val="130000"/>
              </a:lnSpc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</a:p>
          <a:p>
            <a:pPr>
              <a:lnSpc>
                <a:spcPct val="130000"/>
              </a:lnSpc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&lt;/body&gt;</a:t>
            </a:r>
          </a:p>
          <a:p>
            <a:pPr>
              <a:lnSpc>
                <a:spcPct val="130000"/>
              </a:lnSpc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&lt;/html&gt;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737996" y="2231047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800" dirty="0">
                <a:latin typeface="a견고딕" panose="02020600000000000000" pitchFamily="18" charset="-127"/>
                <a:ea typeface="a견고딕" panose="02020600000000000000" pitchFamily="18" charset="-127"/>
              </a:rPr>
              <a:t>&lt;TITLE&gt;</a:t>
            </a:r>
            <a:r>
              <a:rPr lang="ko-KR" altLang="en-US" sz="2800" dirty="0">
                <a:latin typeface="a견고딕" panose="02020600000000000000" pitchFamily="18" charset="-127"/>
                <a:ea typeface="a견고딕" panose="02020600000000000000" pitchFamily="18" charset="-127"/>
              </a:rPr>
              <a:t>타이틀 명 기입</a:t>
            </a:r>
            <a:r>
              <a:rPr lang="en-US" altLang="ko-KR" sz="2800" dirty="0">
                <a:latin typeface="a견고딕" panose="02020600000000000000" pitchFamily="18" charset="-127"/>
                <a:ea typeface="a견고딕" panose="02020600000000000000" pitchFamily="18" charset="-127"/>
              </a:rPr>
              <a:t>&lt;/TITLE&gt;  </a:t>
            </a:r>
          </a:p>
          <a:p>
            <a:endParaRPr lang="en-US" altLang="ko-KR" sz="2800" dirty="0">
              <a:latin typeface="a견고딕" panose="02020600000000000000" pitchFamily="18" charset="-127"/>
              <a:ea typeface="a견고딕" panose="02020600000000000000" pitchFamily="18" charset="-127"/>
            </a:endParaRPr>
          </a:p>
          <a:p>
            <a:r>
              <a:rPr lang="ko-KR" altLang="en-US" sz="2800" dirty="0">
                <a:latin typeface="a견고딕" panose="02020600000000000000" pitchFamily="18" charset="-127"/>
                <a:ea typeface="a견고딕" panose="02020600000000000000" pitchFamily="18" charset="-127"/>
              </a:rPr>
              <a:t>문서의 제목을 </a:t>
            </a:r>
            <a:r>
              <a:rPr lang="ko-KR" altLang="en-US" sz="2800" dirty="0" err="1">
                <a:latin typeface="a견고딕" panose="02020600000000000000" pitchFamily="18" charset="-127"/>
                <a:ea typeface="a견고딕" panose="02020600000000000000" pitchFamily="18" charset="-127"/>
              </a:rPr>
              <a:t>나타내주는</a:t>
            </a:r>
            <a:r>
              <a:rPr lang="ko-KR" altLang="en-US" sz="2800" dirty="0">
                <a:latin typeface="a견고딕" panose="02020600000000000000" pitchFamily="18" charset="-127"/>
                <a:ea typeface="a견고딕" panose="02020600000000000000" pitchFamily="18" charset="-127"/>
              </a:rPr>
              <a:t> 태그이다 브라우저의 맨 위를 보면 문서의 제목이 나와있는 것을 볼 수 있습니다</a:t>
            </a:r>
            <a:r>
              <a:rPr lang="en-US" altLang="ko-KR" sz="2800" dirty="0">
                <a:latin typeface="a견고딕" panose="02020600000000000000" pitchFamily="18" charset="-127"/>
                <a:ea typeface="a견고딕" panose="02020600000000000000" pitchFamily="18" charset="-127"/>
              </a:rPr>
              <a:t>. </a:t>
            </a:r>
            <a:endParaRPr lang="ko-KR" altLang="en-US" sz="2800" dirty="0">
              <a:latin typeface="a견고딕" panose="02020600000000000000" pitchFamily="18" charset="-127"/>
              <a:ea typeface="a견고딕" panose="02020600000000000000" pitchFamily="18" charset="-127"/>
            </a:endParaRPr>
          </a:p>
        </p:txBody>
      </p:sp>
      <p:cxnSp>
        <p:nvCxnSpPr>
          <p:cNvPr id="12" name="직선 화살표 연결선 11"/>
          <p:cNvCxnSpPr>
            <a:cxnSpLocks/>
          </p:cNvCxnSpPr>
          <p:nvPr/>
        </p:nvCxnSpPr>
        <p:spPr>
          <a:xfrm rot="10800000">
            <a:off x="3551388" y="3127513"/>
            <a:ext cx="2120348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697" y="3663142"/>
            <a:ext cx="8167299" cy="301149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459162" y="3432262"/>
            <a:ext cx="4029518" cy="958489"/>
          </a:xfrm>
          <a:prstGeom prst="rect">
            <a:avLst/>
          </a:prstGeom>
          <a:noFill/>
          <a:ln w="127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ko-KR" altLang="en-US" sz="3200" dirty="0" err="1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이부분</a:t>
            </a:r>
            <a:endParaRPr lang="ko-KR" altLang="en-US" sz="3200" dirty="0">
              <a:solidFill>
                <a:schemeClr val="bg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7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1533" y="930692"/>
            <a:ext cx="3884397" cy="4847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&lt;!DOCTYPE html&gt;</a:t>
            </a:r>
          </a:p>
          <a:p>
            <a:pPr>
              <a:lnSpc>
                <a:spcPct val="130000"/>
              </a:lnSpc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&lt;html&gt;</a:t>
            </a:r>
          </a:p>
          <a:p>
            <a:pPr>
              <a:lnSpc>
                <a:spcPct val="130000"/>
              </a:lnSpc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&lt;head&gt;</a:t>
            </a:r>
          </a:p>
          <a:p>
            <a:pPr>
              <a:lnSpc>
                <a:spcPct val="130000"/>
              </a:lnSpc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&lt;meta charset="utf-8"&gt;</a:t>
            </a:r>
          </a:p>
          <a:p>
            <a:pPr>
              <a:lnSpc>
                <a:spcPct val="130000"/>
              </a:lnSpc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&lt;title&gt;  &lt;/title&gt;</a:t>
            </a:r>
          </a:p>
          <a:p>
            <a:pPr>
              <a:lnSpc>
                <a:spcPct val="130000"/>
              </a:lnSpc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&lt;/head&gt;</a:t>
            </a:r>
          </a:p>
          <a:p>
            <a:pPr>
              <a:lnSpc>
                <a:spcPct val="130000"/>
              </a:lnSpc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&lt;body&gt;</a:t>
            </a:r>
          </a:p>
          <a:p>
            <a:pPr>
              <a:lnSpc>
                <a:spcPct val="130000"/>
              </a:lnSpc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</a:p>
          <a:p>
            <a:pPr>
              <a:lnSpc>
                <a:spcPct val="130000"/>
              </a:lnSpc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&lt;/body&gt;</a:t>
            </a:r>
          </a:p>
          <a:p>
            <a:pPr>
              <a:lnSpc>
                <a:spcPct val="130000"/>
              </a:lnSpc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&lt;/html&gt;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791005" y="2231047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800" dirty="0">
                <a:latin typeface="a견고딕" panose="02020600000000000000" pitchFamily="18" charset="-127"/>
                <a:ea typeface="a견고딕" panose="02020600000000000000" pitchFamily="18" charset="-127"/>
              </a:rPr>
              <a:t>&lt;BODY&gt;</a:t>
            </a:r>
            <a:r>
              <a:rPr lang="ko-KR" altLang="en-US" sz="2800" dirty="0">
                <a:latin typeface="a견고딕" panose="02020600000000000000" pitchFamily="18" charset="-127"/>
                <a:ea typeface="a견고딕" panose="02020600000000000000" pitchFamily="18" charset="-127"/>
              </a:rPr>
              <a:t>본문의 내용</a:t>
            </a:r>
            <a:r>
              <a:rPr lang="en-US" altLang="ko-KR" sz="2800" dirty="0">
                <a:latin typeface="a견고딕" panose="02020600000000000000" pitchFamily="18" charset="-127"/>
                <a:ea typeface="a견고딕" panose="02020600000000000000" pitchFamily="18" charset="-127"/>
              </a:rPr>
              <a:t>&lt;/BODY&gt;  </a:t>
            </a:r>
          </a:p>
          <a:p>
            <a:endParaRPr lang="en-US" altLang="ko-KR" sz="2800" dirty="0">
              <a:latin typeface="a견고딕" panose="02020600000000000000" pitchFamily="18" charset="-127"/>
              <a:ea typeface="a견고딕" panose="02020600000000000000" pitchFamily="18" charset="-127"/>
            </a:endParaRPr>
          </a:p>
          <a:p>
            <a:r>
              <a:rPr lang="ko-KR" altLang="en-US" sz="2800" dirty="0">
                <a:latin typeface="a견고딕" panose="02020600000000000000" pitchFamily="18" charset="-127"/>
                <a:ea typeface="a견고딕" panose="02020600000000000000" pitchFamily="18" charset="-127"/>
              </a:rPr>
              <a:t>문서 본문의 시작과 </a:t>
            </a:r>
            <a:r>
              <a:rPr lang="ko-KR" altLang="en-US" sz="2800" dirty="0" err="1">
                <a:latin typeface="a견고딕" panose="02020600000000000000" pitchFamily="18" charset="-127"/>
                <a:ea typeface="a견고딕" panose="02020600000000000000" pitchFamily="18" charset="-127"/>
              </a:rPr>
              <a:t>끝임을</a:t>
            </a:r>
            <a:r>
              <a:rPr lang="ko-KR" altLang="en-US" sz="2800" dirty="0">
                <a:latin typeface="a견고딕" panose="02020600000000000000" pitchFamily="18" charset="-127"/>
                <a:ea typeface="a견고딕" panose="02020600000000000000" pitchFamily="18" charset="-127"/>
              </a:rPr>
              <a:t> 알립니다</a:t>
            </a:r>
            <a:r>
              <a:rPr lang="en-US" altLang="ko-KR" sz="2800" dirty="0">
                <a:latin typeface="a견고딕" panose="02020600000000000000" pitchFamily="18" charset="-127"/>
                <a:ea typeface="a견고딕" panose="02020600000000000000" pitchFamily="18" charset="-127"/>
              </a:rPr>
              <a:t>. </a:t>
            </a:r>
            <a:r>
              <a:rPr lang="ko-KR" altLang="en-US" sz="2800" dirty="0">
                <a:latin typeface="a견고딕" panose="02020600000000000000" pitchFamily="18" charset="-127"/>
                <a:ea typeface="a견고딕" panose="02020600000000000000" pitchFamily="18" charset="-127"/>
              </a:rPr>
              <a:t>이 태그 안에는 문서 전반에 영향을 주는 여러 속성들이 들어갑니다</a:t>
            </a:r>
            <a:r>
              <a:rPr lang="en-US" altLang="ko-KR" sz="2800" dirty="0">
                <a:latin typeface="a견고딕" panose="02020600000000000000" pitchFamily="18" charset="-127"/>
                <a:ea typeface="a견고딕" panose="02020600000000000000" pitchFamily="18" charset="-127"/>
              </a:rPr>
              <a:t>.</a:t>
            </a:r>
            <a:endParaRPr lang="ko-KR" altLang="en-US" sz="2800" dirty="0">
              <a:latin typeface="a견고딕" panose="02020600000000000000" pitchFamily="18" charset="-127"/>
              <a:ea typeface="a견고딕" panose="02020600000000000000" pitchFamily="18" charset="-127"/>
            </a:endParaRPr>
          </a:p>
        </p:txBody>
      </p:sp>
      <p:cxnSp>
        <p:nvCxnSpPr>
          <p:cNvPr id="7" name="연결선: 꺾임 6"/>
          <p:cNvCxnSpPr>
            <a:cxnSpLocks/>
          </p:cNvCxnSpPr>
          <p:nvPr/>
        </p:nvCxnSpPr>
        <p:spPr>
          <a:xfrm flipV="1">
            <a:off x="2438400" y="3354432"/>
            <a:ext cx="3379109" cy="700733"/>
          </a:xfrm>
          <a:prstGeom prst="bentConnector3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/>
          <p:cNvCxnSpPr>
            <a:cxnSpLocks/>
          </p:cNvCxnSpPr>
          <p:nvPr/>
        </p:nvCxnSpPr>
        <p:spPr>
          <a:xfrm flipV="1">
            <a:off x="2459744" y="3354432"/>
            <a:ext cx="3339353" cy="1681394"/>
          </a:xfrm>
          <a:prstGeom prst="bentConnector3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35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슬레이트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3EC26C"/>
      </a:accent1>
      <a:accent2>
        <a:srgbClr val="B3D463"/>
      </a:accent2>
      <a:accent3>
        <a:srgbClr val="3BBC9D"/>
      </a:accent3>
      <a:accent4>
        <a:srgbClr val="97AF75"/>
      </a:accent4>
      <a:accent5>
        <a:srgbClr val="6BA841"/>
      </a:accent5>
      <a:accent6>
        <a:srgbClr val="79AE90"/>
      </a:accent6>
      <a:hlink>
        <a:srgbClr val="85E4A6"/>
      </a:hlink>
      <a:folHlink>
        <a:srgbClr val="BDF3D0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43372978-11FE-4814-AC26-BC300187D8C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TM04033929[[fn=슬레이트]]</Template>
  <TotalTime>443</TotalTime>
  <Words>771</Words>
  <Application>Microsoft Office PowerPoint</Application>
  <PresentationFormat>와이드스크린</PresentationFormat>
  <Paragraphs>152</Paragraphs>
  <Slides>25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6" baseType="lpstr">
      <vt:lpstr>Calisto MT</vt:lpstr>
      <vt:lpstr>맑은 고딕</vt:lpstr>
      <vt:lpstr>돋움</vt:lpstr>
      <vt:lpstr>나눔고딕 ExtraBold</vt:lpstr>
      <vt:lpstr>Trebuchet MS</vt:lpstr>
      <vt:lpstr>a견고딕</vt:lpstr>
      <vt:lpstr>나눔손글씨 펜</vt:lpstr>
      <vt:lpstr>궁서</vt:lpstr>
      <vt:lpstr>Wingdings 2</vt:lpstr>
      <vt:lpstr>나눔고딕</vt:lpstr>
      <vt:lpstr>슬레이트</vt:lpstr>
      <vt:lpstr>HTML 이란 무엇일까?</vt:lpstr>
      <vt:lpstr>PowerPoint 프레젠테이션</vt:lpstr>
      <vt:lpstr>HTML 이란</vt:lpstr>
      <vt:lpstr>HTML 문서작성</vt:lpstr>
      <vt:lpstr>HTML 문서의 기본형식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이란 무엇일까?</dc:title>
  <dc:creator>신용혁</dc:creator>
  <cp:lastModifiedBy>신용혁</cp:lastModifiedBy>
  <cp:revision>31</cp:revision>
  <dcterms:created xsi:type="dcterms:W3CDTF">2017-04-17T06:51:00Z</dcterms:created>
  <dcterms:modified xsi:type="dcterms:W3CDTF">2017-04-20T14:17:35Z</dcterms:modified>
</cp:coreProperties>
</file>